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43" autoAdjust="0"/>
  </p:normalViewPr>
  <p:slideViewPr>
    <p:cSldViewPr>
      <p:cViewPr varScale="1">
        <p:scale>
          <a:sx n="81" d="100"/>
          <a:sy n="81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uk-UA" smtClean="0"/>
              <a:t>03.12.2009</a:t>
            </a:r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uk-UA" smtClean="0"/>
              <a:t>© ОС Украина, 2009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14CE5-813E-43C6-8E98-FDAB79E36DF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uk-UA" smtClean="0"/>
              <a:t>03.12.2009</a:t>
            </a:r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uk-UA" smtClean="0"/>
              <a:t>© ОС Украина, 2009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1F766-5F5B-47D6-B39D-82470B032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1F766-5F5B-47D6-B39D-82470B032BFB}" type="slidenum">
              <a:rPr lang="uk-UA" smtClean="0"/>
              <a:pPr/>
              <a:t>1</a:t>
            </a:fld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uk-UA" smtClean="0"/>
              <a:t>03.12.2009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uk-UA" smtClean="0"/>
              <a:t>© ОС Украина, 2009</a:t>
            </a:r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Инициатива</a:t>
            </a:r>
            <a:r>
              <a:rPr lang="ru-RU" baseline="0" dirty="0" smtClean="0"/>
              <a:t> создания принадлежит Джунти О.С. (Италия) – подразделение крупного издательского дома Джунти и профессору Бурлачуку.</a:t>
            </a:r>
          </a:p>
          <a:p>
            <a:r>
              <a:rPr lang="ru-RU" baseline="0" dirty="0" smtClean="0"/>
              <a:t>Миссия: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uk-UA" smtClean="0"/>
              <a:t>03.12.2009</a:t>
            </a: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© ОС Украина, 2009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766-5F5B-47D6-B39D-82470B032BFB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3C8D-AF66-4E4D-AB6D-DD753B0C7ED6}" type="datetime1">
              <a:rPr lang="ru-RU" smtClean="0"/>
              <a:pPr/>
              <a:t>05.12.2009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ОС Украина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2C93-E1EC-4937-B705-575B54F30D82}" type="datetime1">
              <a:rPr lang="ru-RU" smtClean="0"/>
              <a:pPr/>
              <a:t>05.12.2009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ОС Украина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8FE6-1D71-4D1B-896B-A2DC7E0F7301}" type="datetime1">
              <a:rPr lang="ru-RU" smtClean="0"/>
              <a:pPr/>
              <a:t>05.12.2009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ОС Украина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D09D-1DCA-4A10-8B30-6CFE3E7D7418}" type="datetime1">
              <a:rPr lang="ru-RU" smtClean="0"/>
              <a:pPr/>
              <a:t>05.12.2009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ОС Украина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37D7-5F55-4F89-A18A-B35F35DCAFB7}" type="datetime1">
              <a:rPr lang="ru-RU" smtClean="0"/>
              <a:pPr/>
              <a:t>05.12.2009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ОС Украина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677A-D2F8-448C-A104-E8147ABCA8ED}" type="datetime1">
              <a:rPr lang="ru-RU" smtClean="0"/>
              <a:pPr/>
              <a:t>05.12.2009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ОС Украина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8FBC-B3DA-4CA9-91E3-98D3F02E8BFC}" type="datetime1">
              <a:rPr lang="ru-RU" smtClean="0"/>
              <a:pPr/>
              <a:t>05.12.2009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ОС Украина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AD10-0672-411A-A295-DBC11AC3BFC3}" type="datetime1">
              <a:rPr lang="ru-RU" smtClean="0"/>
              <a:pPr/>
              <a:t>05.12.2009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ОС Украина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B733-1E95-4E32-A192-7D0A7ED4071B}" type="datetime1">
              <a:rPr lang="ru-RU" smtClean="0"/>
              <a:pPr/>
              <a:t>05.12.2009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ОС Украина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8377-262B-4E7A-85FB-88338A196651}" type="datetime1">
              <a:rPr lang="ru-RU" smtClean="0"/>
              <a:pPr/>
              <a:t>05.12.2009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ОС Украина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F269-FF72-406D-8667-DBDB422923C4}" type="datetime1">
              <a:rPr lang="ru-RU" smtClean="0"/>
              <a:pPr/>
              <a:t>05.12.2009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ОС Украина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9AEA-E0C2-42A8-8160-720BB6284DC4}" type="datetime1">
              <a:rPr lang="ru-RU" smtClean="0"/>
              <a:pPr/>
              <a:t>05.12.2009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© ОС Украина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285720" cy="6858000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 descr="Logo os Ukraine c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142984"/>
            <a:ext cx="5578336" cy="928694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 Украина</a:t>
            </a:r>
            <a:br>
              <a:rPr lang="ru-RU" dirty="0" smtClean="0"/>
            </a:br>
            <a:r>
              <a:rPr lang="ru-RU" sz="2000" dirty="0" smtClean="0"/>
              <a:t>Первое Украинское издательство психологических тестов</a:t>
            </a:r>
            <a:endParaRPr lang="uk-UA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для конференции ПСИКОН-2009 (4-6 декабря, 2009)</a:t>
            </a:r>
          </a:p>
          <a:p>
            <a:r>
              <a:rPr lang="ru-RU" sz="1600" dirty="0" smtClean="0"/>
              <a:t>Бурлачук Олег, генеральный директор ООО «ОС Украина»</a:t>
            </a:r>
            <a:endParaRPr lang="uk-UA" sz="1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285720" cy="6858000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 descr="Logo os Ukraine c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6072206"/>
            <a:ext cx="2717965" cy="45249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2010-2011-2012(утвержденные)</a:t>
            </a:r>
            <a:endParaRPr lang="uk-UA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D7D9-A95B-4032-A22D-97DD93CFF5F5}" type="datetime1">
              <a:rPr lang="ru-RU" smtClean="0"/>
              <a:pPr/>
              <a:t>05.12.2009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ОС Украина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i="1" dirty="0" smtClean="0"/>
              <a:t>А также в «клинической» сфере:</a:t>
            </a:r>
          </a:p>
          <a:p>
            <a:pPr algn="ctr">
              <a:buNone/>
            </a:pPr>
            <a:r>
              <a:rPr lang="en-US" sz="2800" b="1" i="1" dirty="0" smtClean="0"/>
              <a:t>MMPI-2 – </a:t>
            </a:r>
            <a:r>
              <a:rPr lang="uk-UA" sz="2800" i="1" dirty="0" err="1" smtClean="0"/>
              <a:t>первая</a:t>
            </a:r>
            <a:r>
              <a:rPr lang="uk-UA" sz="2800" i="1" dirty="0" smtClean="0"/>
              <a:t> </a:t>
            </a:r>
            <a:r>
              <a:rPr lang="uk-UA" sz="2800" i="1" dirty="0" err="1" smtClean="0"/>
              <a:t>официальная</a:t>
            </a:r>
            <a:r>
              <a:rPr lang="uk-UA" sz="2800" i="1" dirty="0" smtClean="0"/>
              <a:t> </a:t>
            </a:r>
            <a:r>
              <a:rPr lang="uk-UA" sz="2800" i="1" dirty="0" err="1" smtClean="0"/>
              <a:t>украинская</a:t>
            </a:r>
            <a:r>
              <a:rPr lang="uk-UA" sz="2800" i="1" dirty="0" smtClean="0"/>
              <a:t> </a:t>
            </a:r>
            <a:r>
              <a:rPr lang="uk-UA" sz="2800" i="1" dirty="0" err="1" smtClean="0"/>
              <a:t>версия</a:t>
            </a:r>
            <a:endParaRPr lang="uk-UA" sz="2800" i="1" dirty="0" smtClean="0"/>
          </a:p>
          <a:p>
            <a:pPr algn="ctr">
              <a:buNone/>
            </a:pPr>
            <a:r>
              <a:rPr lang="en-US" sz="2800" b="1" i="1" dirty="0" err="1" smtClean="0"/>
              <a:t>Conners</a:t>
            </a:r>
            <a:r>
              <a:rPr lang="en-US" sz="2800" b="1" i="1" dirty="0" smtClean="0"/>
              <a:t> 3 – </a:t>
            </a:r>
            <a:r>
              <a:rPr lang="ru-RU" sz="2800" i="1" dirty="0" smtClean="0"/>
              <a:t>исследование синдрома дефицита внимания и </a:t>
            </a:r>
            <a:r>
              <a:rPr lang="ru-RU" sz="2800" i="1" dirty="0" err="1" smtClean="0"/>
              <a:t>гиперактивности</a:t>
            </a:r>
            <a:r>
              <a:rPr lang="ru-RU" sz="2800" i="1" dirty="0" smtClean="0"/>
              <a:t> у детей</a:t>
            </a:r>
          </a:p>
          <a:p>
            <a:pPr algn="ctr">
              <a:buNone/>
            </a:pPr>
            <a:r>
              <a:rPr lang="en-US" sz="2800" b="1" i="1" dirty="0" smtClean="0"/>
              <a:t>ADOS – </a:t>
            </a:r>
            <a:r>
              <a:rPr lang="uk-UA" sz="2800" i="1" dirty="0" err="1" smtClean="0"/>
              <a:t>исследование</a:t>
            </a:r>
            <a:r>
              <a:rPr lang="uk-UA" sz="2800" i="1" dirty="0" smtClean="0"/>
              <a:t> </a:t>
            </a:r>
            <a:r>
              <a:rPr lang="uk-UA" sz="2800" i="1" dirty="0" err="1" smtClean="0"/>
              <a:t>аутичн</a:t>
            </a:r>
            <a:r>
              <a:rPr lang="ru-RU" sz="2800" i="1" dirty="0" err="1" smtClean="0"/>
              <a:t>ых</a:t>
            </a:r>
            <a:r>
              <a:rPr lang="ru-RU" sz="2800" i="1" dirty="0" smtClean="0"/>
              <a:t> расстройств</a:t>
            </a:r>
          </a:p>
          <a:p>
            <a:pPr algn="ctr">
              <a:buNone/>
            </a:pPr>
            <a:r>
              <a:rPr lang="ru-RU" sz="2800" b="1" i="1" dirty="0" smtClean="0"/>
              <a:t>..и</a:t>
            </a:r>
            <a:r>
              <a:rPr lang="uk-UA" sz="2800" b="1" i="1" dirty="0" smtClean="0"/>
              <a:t> “</a:t>
            </a:r>
            <a:r>
              <a:rPr lang="en-US" sz="2800" b="1" i="1" dirty="0" smtClean="0"/>
              <a:t>HR</a:t>
            </a:r>
            <a:r>
              <a:rPr lang="ru-RU" sz="2800" b="1" i="1" dirty="0" smtClean="0"/>
              <a:t> сфере</a:t>
            </a:r>
            <a:r>
              <a:rPr lang="en-US" sz="2800" b="1" i="1" dirty="0" smtClean="0"/>
              <a:t>”</a:t>
            </a:r>
            <a:endParaRPr lang="uk-UA" sz="2800" b="1" i="1" dirty="0" smtClean="0"/>
          </a:p>
          <a:p>
            <a:pPr algn="ctr">
              <a:buNone/>
            </a:pPr>
            <a:r>
              <a:rPr lang="en-US" sz="2800" b="1" i="1" dirty="0" err="1" smtClean="0"/>
              <a:t>ProSelector</a:t>
            </a:r>
            <a:r>
              <a:rPr lang="en-US" sz="2800" b="1" i="1" dirty="0" smtClean="0"/>
              <a:t> </a:t>
            </a:r>
            <a:r>
              <a:rPr lang="en-US" sz="2800" b="1" i="1" dirty="0" smtClean="0"/>
              <a:t>– </a:t>
            </a:r>
            <a:r>
              <a:rPr lang="ru-RU" sz="2800" i="1" dirty="0" smtClean="0"/>
              <a:t>отбор кандидатов </a:t>
            </a:r>
            <a:r>
              <a:rPr lang="ru-RU" sz="2800" i="1" dirty="0" smtClean="0"/>
              <a:t>для </a:t>
            </a:r>
            <a:r>
              <a:rPr lang="ru-RU" sz="2800" i="1" dirty="0" smtClean="0"/>
              <a:t>профессий связанных с риском</a:t>
            </a:r>
            <a:endParaRPr lang="ru-RU" sz="2800" i="1" dirty="0" smtClean="0"/>
          </a:p>
          <a:p>
            <a:pPr algn="ctr">
              <a:buNone/>
            </a:pPr>
            <a:r>
              <a:rPr lang="en-US" sz="2800" b="1" i="1" dirty="0" smtClean="0"/>
              <a:t>WIS/SVP – </a:t>
            </a:r>
            <a:r>
              <a:rPr lang="ru-RU" sz="2800" i="1" dirty="0" smtClean="0"/>
              <a:t>исследование профессиональных ценностей</a:t>
            </a:r>
            <a:endParaRPr lang="ru-RU" sz="2800" b="1" i="1" dirty="0" smtClean="0"/>
          </a:p>
          <a:p>
            <a:pPr algn="ctr">
              <a:buNone/>
            </a:pPr>
            <a:endParaRPr lang="uk-UA" sz="2800" b="1" i="1" dirty="0" smtClean="0"/>
          </a:p>
          <a:p>
            <a:pPr algn="ctr">
              <a:buNone/>
            </a:pPr>
            <a:endParaRPr lang="ru-RU" sz="2800" b="1" i="1" dirty="0" smtClean="0"/>
          </a:p>
          <a:p>
            <a:pPr algn="ctr">
              <a:buNone/>
            </a:pPr>
            <a:endParaRPr lang="ru-RU" sz="2800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285720" cy="6858000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 descr="Logo os Ukraine c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6072206"/>
            <a:ext cx="2717965" cy="45249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Техники проведения тестирования</a:t>
            </a:r>
            <a:endParaRPr lang="uk-UA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D7D9-A95B-4032-A22D-97DD93CFF5F5}" type="datetime1">
              <a:rPr lang="ru-RU" smtClean="0"/>
              <a:pPr/>
              <a:t>05.12.2009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ОС Украина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906"/>
          <a:stretch>
            <a:fillRect/>
          </a:stretch>
        </p:blipFill>
        <p:spPr bwMode="auto">
          <a:xfrm>
            <a:off x="1142976" y="1285860"/>
            <a:ext cx="4071966" cy="114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357562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57818" y="1643050"/>
            <a:ext cx="333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Система «Интернет-тест» (2010)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5357818" y="3643314"/>
            <a:ext cx="2543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Традиционные способы</a:t>
            </a:r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285720" cy="6858000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 descr="Logo os Ukraine c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6072206"/>
            <a:ext cx="2717965" cy="452493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D7D9-A95B-4032-A22D-97DD93CFF5F5}" type="datetime1">
              <a:rPr lang="ru-RU" smtClean="0"/>
              <a:pPr/>
              <a:t>05.12.2009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ОС Украина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071802" y="264318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Спасибо за внимание!</a:t>
            </a:r>
            <a:endParaRPr lang="uk-UA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42976" y="4572008"/>
            <a:ext cx="7072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Контактная информация:</a:t>
            </a:r>
          </a:p>
          <a:p>
            <a:pPr algn="ctr"/>
            <a:r>
              <a:rPr lang="ru-RU" dirty="0" smtClean="0"/>
              <a:t>050 332-33-77</a:t>
            </a:r>
          </a:p>
          <a:p>
            <a:pPr algn="ctr"/>
            <a:r>
              <a:rPr lang="en-US" dirty="0" smtClean="0"/>
              <a:t>Oleg.Burlachuk@osukraine.com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www.osukraine.com</a:t>
            </a:r>
          </a:p>
          <a:p>
            <a:pPr algn="ctr"/>
            <a:endParaRPr lang="uk-UA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285720" cy="6858000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 descr="Logo os Ukraine c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6072206"/>
            <a:ext cx="2717965" cy="45249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о компании «ОС Украина»</a:t>
            </a:r>
            <a:endParaRPr lang="uk-UA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b="1" dirty="0" smtClean="0">
                <a:latin typeface="+mj-lt"/>
              </a:rPr>
              <a:t>Инициатива создания: </a:t>
            </a:r>
            <a:r>
              <a:rPr lang="en-US" dirty="0" smtClean="0">
                <a:latin typeface="+mj-lt"/>
              </a:rPr>
              <a:t>Giunti O.S. (</a:t>
            </a:r>
            <a:r>
              <a:rPr lang="ru-RU" dirty="0" smtClean="0">
                <a:latin typeface="+mj-lt"/>
              </a:rPr>
              <a:t>Италия) и проф. Л. Ф. Бурлачук</a:t>
            </a:r>
          </a:p>
          <a:p>
            <a:r>
              <a:rPr lang="ru-RU" b="1" dirty="0" smtClean="0">
                <a:latin typeface="+mj-lt"/>
              </a:rPr>
              <a:t>Дата создания: </a:t>
            </a:r>
            <a:r>
              <a:rPr lang="ru-RU" dirty="0" smtClean="0">
                <a:latin typeface="+mj-lt"/>
              </a:rPr>
              <a:t>декабрь 2007</a:t>
            </a:r>
          </a:p>
          <a:p>
            <a:r>
              <a:rPr lang="ru-RU" b="1" dirty="0" smtClean="0">
                <a:latin typeface="+mj-lt"/>
              </a:rPr>
              <a:t>Миссия: </a:t>
            </a:r>
            <a:r>
              <a:rPr lang="ru-RU" dirty="0" smtClean="0">
                <a:latin typeface="+mj-lt"/>
              </a:rPr>
              <a:t>предоставление украинским психологам необходимого тестового инструментария</a:t>
            </a:r>
          </a:p>
          <a:p>
            <a:r>
              <a:rPr lang="ru-RU" dirty="0" smtClean="0">
                <a:latin typeface="+mj-lt"/>
              </a:rPr>
              <a:t>С 2009 года ассоциированные члены Европейской группы издателей тестов (</a:t>
            </a:r>
            <a:r>
              <a:rPr lang="en-US" dirty="0" smtClean="0">
                <a:latin typeface="+mj-lt"/>
              </a:rPr>
              <a:t>ETPG</a:t>
            </a:r>
            <a:r>
              <a:rPr lang="ru-RU" dirty="0" smtClean="0">
                <a:latin typeface="+mj-lt"/>
              </a:rPr>
              <a:t>)</a:t>
            </a:r>
          </a:p>
          <a:p>
            <a:pPr>
              <a:buNone/>
            </a:pPr>
            <a:endParaRPr lang="uk-UA" b="1" dirty="0">
              <a:latin typeface="+mj-lt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D7D9-A95B-4032-A22D-97DD93CFF5F5}" type="datetime1">
              <a:rPr lang="ru-RU" smtClean="0"/>
              <a:pPr/>
              <a:t>05.12.2009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ОС Украина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t="12805" r="-57" b="23172"/>
          <a:stretch>
            <a:fillRect/>
          </a:stretch>
        </p:blipFill>
        <p:spPr bwMode="auto">
          <a:xfrm>
            <a:off x="2285984" y="5286388"/>
            <a:ext cx="1928826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19100" dist="152400" dir="31200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285720" cy="6858000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 descr="Logo os Ukraine c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6072206"/>
            <a:ext cx="2717965" cy="45249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деятельности</a:t>
            </a:r>
            <a:endParaRPr lang="uk-UA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D7D9-A95B-4032-A22D-97DD93CFF5F5}" type="datetime1">
              <a:rPr lang="ru-RU" smtClean="0"/>
              <a:pPr/>
              <a:t>05.12.2009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ОС Украина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657" t="10000" r="2366" b="6666"/>
          <a:stretch>
            <a:fillRect/>
          </a:stretch>
        </p:blipFill>
        <p:spPr bwMode="auto">
          <a:xfrm>
            <a:off x="714348" y="1643050"/>
            <a:ext cx="240174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/>
          <p:cNvSpPr/>
          <p:nvPr/>
        </p:nvSpPr>
        <p:spPr>
          <a:xfrm>
            <a:off x="3214678" y="1285860"/>
            <a:ext cx="2357454" cy="4500594"/>
          </a:xfrm>
          <a:prstGeom prst="rightArrow">
            <a:avLst>
              <a:gd name="adj1" fmla="val 50000"/>
              <a:gd name="adj2" fmla="val 31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Адаптация лучших методик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Опыт международной группы компаний</a:t>
            </a:r>
          </a:p>
          <a:p>
            <a:pPr algn="ctr"/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714488"/>
            <a:ext cx="3008188" cy="211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285720" cy="6858000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 descr="Logo os Ukraine c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6072206"/>
            <a:ext cx="2717965" cy="45249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деятельности</a:t>
            </a:r>
            <a:endParaRPr lang="uk-UA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D7D9-A95B-4032-A22D-97DD93CFF5F5}" type="datetime1">
              <a:rPr lang="ru-RU" smtClean="0"/>
              <a:pPr/>
              <a:t>05.12.2009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ОС Украина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Обучение работе с тестами</a:t>
            </a:r>
          </a:p>
          <a:p>
            <a:pPr algn="ctr">
              <a:buNone/>
            </a:pPr>
            <a:endParaRPr lang="ru-RU" sz="1000" dirty="0" smtClean="0"/>
          </a:p>
          <a:p>
            <a:pPr algn="ctr">
              <a:buNone/>
            </a:pPr>
            <a:r>
              <a:rPr lang="ru-RU" dirty="0" smtClean="0"/>
              <a:t>Тренинги по Роршах (Бурлачук Л.Ф.): август, сентябрь, </a:t>
            </a:r>
            <a:r>
              <a:rPr lang="ru-RU" b="1" dirty="0" smtClean="0">
                <a:solidFill>
                  <a:srgbClr val="FF0000"/>
                </a:solidFill>
              </a:rPr>
              <a:t>19-20 декабря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Тренинг по ТАТ (Леонтьев Д.А.): ноябрь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Тренинг по </a:t>
            </a:r>
            <a:r>
              <a:rPr lang="uk-UA" dirty="0" smtClean="0"/>
              <a:t>С</a:t>
            </a:r>
            <a:r>
              <a:rPr lang="en-US" dirty="0" smtClean="0"/>
              <a:t>AT</a:t>
            </a:r>
            <a:r>
              <a:rPr lang="uk-UA" dirty="0" smtClean="0"/>
              <a:t>: </a:t>
            </a:r>
            <a:r>
              <a:rPr lang="ru-RU" dirty="0" smtClean="0"/>
              <a:t>Январь</a:t>
            </a:r>
            <a:r>
              <a:rPr lang="uk-UA" dirty="0" smtClean="0"/>
              <a:t> 2010</a:t>
            </a:r>
          </a:p>
          <a:p>
            <a:pPr algn="ctr">
              <a:buNone/>
            </a:pPr>
            <a:r>
              <a:rPr lang="uk-UA" i="1" dirty="0" smtClean="0"/>
              <a:t>и т.д.</a:t>
            </a:r>
            <a:endParaRPr lang="uk-UA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285720" cy="6858000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 descr="Logo os Ukraine c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6072206"/>
            <a:ext cx="2717965" cy="45249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Потенциальное направление деятельности</a:t>
            </a:r>
            <a:endParaRPr lang="uk-UA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D7D9-A95B-4032-A22D-97DD93CFF5F5}" type="datetime1">
              <a:rPr lang="ru-RU" smtClean="0"/>
              <a:pPr/>
              <a:t>05.12.2009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ОС Украина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Создание отечественного психодиагностического инструментария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…конкурентоспособного на рынке Европы,</a:t>
            </a:r>
          </a:p>
          <a:p>
            <a:pPr algn="ctr">
              <a:buNone/>
            </a:pPr>
            <a:r>
              <a:rPr lang="ru-RU" i="1" dirty="0" smtClean="0"/>
              <a:t>такого </a:t>
            </a:r>
            <a:r>
              <a:rPr lang="ru-RU" i="1" dirty="0" smtClean="0"/>
              <a:t>как</a:t>
            </a:r>
            <a:r>
              <a:rPr lang="uk-UA" i="1" dirty="0" smtClean="0"/>
              <a:t>ой</a:t>
            </a:r>
            <a:r>
              <a:rPr lang="ru-RU" i="1" dirty="0" smtClean="0"/>
              <a:t> </a:t>
            </a:r>
            <a:r>
              <a:rPr lang="ru-RU" i="1" dirty="0" smtClean="0"/>
              <a:t>уже выпускается в других странах Восточной Европы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Олег\Documents\Giunti\Graphics\test images\Rorschach-prot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428736"/>
            <a:ext cx="1928826" cy="2726033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285720" cy="6858000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 descr="Logo os Ukraine c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6072206"/>
            <a:ext cx="2717965" cy="45249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сегодня</a:t>
            </a:r>
            <a:endParaRPr lang="uk-UA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D7D9-A95B-4032-A22D-97DD93CFF5F5}" type="datetime1">
              <a:rPr lang="ru-RU" smtClean="0"/>
              <a:pPr/>
              <a:t>05.12.2009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ОС Украина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857752" y="1000109"/>
            <a:ext cx="3829048" cy="3286148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Роршах:</a:t>
            </a:r>
          </a:p>
          <a:p>
            <a:pPr algn="ctr"/>
            <a:r>
              <a:rPr lang="ru-RU" sz="2000" i="1" dirty="0" smtClean="0"/>
              <a:t>Оригинальные швейцарские таблицы</a:t>
            </a:r>
          </a:p>
          <a:p>
            <a:pPr algn="ctr"/>
            <a:r>
              <a:rPr lang="ru-RU" sz="2000" i="1" dirty="0" smtClean="0"/>
              <a:t>Руководство «Методика Роршаха. </a:t>
            </a:r>
            <a:r>
              <a:rPr lang="uk-UA" sz="2000" i="1" dirty="0" smtClean="0"/>
              <a:t>Короткий посібник</a:t>
            </a:r>
            <a:r>
              <a:rPr lang="ru-RU" sz="2000" i="1" dirty="0" smtClean="0"/>
              <a:t>» Бурлачук Л.Ф.</a:t>
            </a:r>
          </a:p>
          <a:p>
            <a:pPr algn="ctr"/>
            <a:r>
              <a:rPr lang="ru-RU" sz="2000" i="1" dirty="0" smtClean="0"/>
              <a:t>Бланки протоколов Бурлачука Л.Ф. </a:t>
            </a:r>
          </a:p>
        </p:txBody>
      </p:sp>
      <p:pic>
        <p:nvPicPr>
          <p:cNvPr id="2050" name="Picture 2" descr="C:\Users\Олег\Documents\Giunti\Graphics\test images\ror_white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357298"/>
            <a:ext cx="1740952" cy="250033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2051" name="Picture 3" descr="C:\Users\Олег\Documents\Giunti\Graphics\test images\Rorschach-book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500306"/>
            <a:ext cx="1461290" cy="20717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285720" cy="6858000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 descr="Logo os Ukraine c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6072206"/>
            <a:ext cx="2717965" cy="45249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сегодня</a:t>
            </a:r>
            <a:endParaRPr lang="uk-UA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D7D9-A95B-4032-A22D-97DD93CFF5F5}" type="datetime1">
              <a:rPr lang="ru-RU" smtClean="0"/>
              <a:pPr/>
              <a:t>05.12.2009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ОС Украина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571472" y="1000108"/>
            <a:ext cx="3829048" cy="32861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ТАТ:</a:t>
            </a:r>
          </a:p>
          <a:p>
            <a:pPr algn="ctr"/>
            <a:r>
              <a:rPr lang="ru-RU" sz="2000" i="1" dirty="0" smtClean="0"/>
              <a:t>Высококачественный </a:t>
            </a:r>
            <a:r>
              <a:rPr lang="ru-RU" sz="2000" i="1" dirty="0" err="1" smtClean="0"/>
              <a:t>стимульный</a:t>
            </a:r>
            <a:r>
              <a:rPr lang="ru-RU" sz="2000" i="1" dirty="0" smtClean="0"/>
              <a:t> материал отпечатанный в Италии по американской лицензии</a:t>
            </a:r>
          </a:p>
          <a:p>
            <a:pPr algn="ctr"/>
            <a:r>
              <a:rPr lang="ru-RU" sz="2000" i="1" dirty="0" smtClean="0"/>
              <a:t>Перевод оригинального руководства</a:t>
            </a:r>
          </a:p>
        </p:txBody>
      </p:sp>
      <p:pic>
        <p:nvPicPr>
          <p:cNvPr id="3076" name="Picture 4" descr="C:\Users\Олег\Documents\Giunti\Graphics\test images\tat_green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00042"/>
            <a:ext cx="2554294" cy="31997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 descr="C:\Users\Олег\Documents\Giunti\Graphics\test images\tat_bo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214554"/>
            <a:ext cx="1769867" cy="25495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285720" cy="6858000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 descr="Logo os Ukraine c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6072206"/>
            <a:ext cx="2717965" cy="45249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сегодня</a:t>
            </a:r>
            <a:endParaRPr lang="uk-UA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D7D9-A95B-4032-A22D-97DD93CFF5F5}" type="datetime1">
              <a:rPr lang="ru-RU" smtClean="0"/>
              <a:pPr/>
              <a:t>05.12.2009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ОС Украина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857752" y="1000108"/>
            <a:ext cx="3829048" cy="40719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ДАТ и </a:t>
            </a:r>
            <a:r>
              <a:rPr lang="ru-RU" i="1" dirty="0" err="1" smtClean="0"/>
              <a:t>ДАТ-д</a:t>
            </a:r>
            <a:r>
              <a:rPr lang="ru-RU" i="1" dirty="0" smtClean="0"/>
              <a:t>:</a:t>
            </a:r>
          </a:p>
          <a:p>
            <a:pPr algn="ctr"/>
            <a:r>
              <a:rPr lang="ru-RU" sz="2000" i="1" dirty="0" smtClean="0"/>
              <a:t>Высококачественный </a:t>
            </a:r>
            <a:r>
              <a:rPr lang="ru-RU" sz="2000" i="1" dirty="0" err="1" smtClean="0"/>
              <a:t>стимульный</a:t>
            </a:r>
            <a:r>
              <a:rPr lang="ru-RU" sz="2000" i="1" dirty="0" smtClean="0"/>
              <a:t> материал отпечатанный в Италии по американской лицензии</a:t>
            </a:r>
          </a:p>
          <a:p>
            <a:pPr algn="ctr"/>
            <a:r>
              <a:rPr lang="ru-RU" sz="2000" i="1" dirty="0" smtClean="0"/>
              <a:t>Впервые представлен на Украине дополнительный </a:t>
            </a:r>
            <a:r>
              <a:rPr lang="ru-RU" sz="2000" i="1" dirty="0" err="1" smtClean="0"/>
              <a:t>надор</a:t>
            </a:r>
            <a:r>
              <a:rPr lang="ru-RU" sz="2000" i="1" dirty="0" smtClean="0"/>
              <a:t> таблиц (</a:t>
            </a:r>
            <a:r>
              <a:rPr lang="ru-RU" sz="2000" i="1" dirty="0" err="1" smtClean="0"/>
              <a:t>ДАТ-д</a:t>
            </a:r>
            <a:r>
              <a:rPr lang="ru-RU" sz="2000" i="1" dirty="0" smtClean="0"/>
              <a:t>)</a:t>
            </a:r>
          </a:p>
          <a:p>
            <a:pPr algn="ctr"/>
            <a:r>
              <a:rPr lang="ru-RU" sz="2000" i="1" dirty="0" smtClean="0"/>
              <a:t>Перевод оригинальных руководств на украинский язык</a:t>
            </a:r>
          </a:p>
        </p:txBody>
      </p:sp>
      <p:pic>
        <p:nvPicPr>
          <p:cNvPr id="4098" name="Picture 2" descr="C:\Users\Олег\Documents\Giunti\Graphics\test images\cat-s_book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268604"/>
            <a:ext cx="2286016" cy="29731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2" name="Picture 6" descr="C:\Users\Олег\Documents\Giunti\Graphics\test images\cat_blue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857232"/>
            <a:ext cx="2214578" cy="28734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 descr="C:\Users\Олег\Documents\Giunti\Graphics\test images\cat_book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643182"/>
            <a:ext cx="2368532" cy="31016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285720" cy="6858000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 descr="Logo os Ukraine c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6072206"/>
            <a:ext cx="2717965" cy="45249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скоро</a:t>
            </a:r>
            <a:r>
              <a:rPr lang="en-US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опросники</a:t>
            </a:r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uk-UA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D7D9-A95B-4032-A22D-97DD93CFF5F5}" type="datetime1">
              <a:rPr lang="ru-RU" smtClean="0"/>
              <a:pPr/>
              <a:t>05.12.2009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ОС Украина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429124" y="1600200"/>
            <a:ext cx="425767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 smtClean="0"/>
              <a:t>BFQ-2 </a:t>
            </a:r>
            <a:r>
              <a:rPr lang="ru-RU" sz="1800" i="1" dirty="0" smtClean="0"/>
              <a:t>– Большая пятерка</a:t>
            </a:r>
          </a:p>
          <a:p>
            <a:pPr algn="ctr">
              <a:buNone/>
            </a:pPr>
            <a:r>
              <a:rPr lang="en-US" sz="1800" b="1" i="1" dirty="0" smtClean="0"/>
              <a:t>TOM</a:t>
            </a:r>
            <a:r>
              <a:rPr lang="ru-RU" sz="1800" i="1" dirty="0" smtClean="0"/>
              <a:t> - Тест мотивационных ориентаций</a:t>
            </a:r>
          </a:p>
          <a:p>
            <a:pPr algn="ctr">
              <a:buNone/>
            </a:pPr>
            <a:r>
              <a:rPr lang="en-US" sz="1800" b="1" i="1" dirty="0" smtClean="0"/>
              <a:t>Org-</a:t>
            </a:r>
            <a:r>
              <a:rPr lang="en-US" sz="1800" b="1" i="1" dirty="0" err="1" smtClean="0"/>
              <a:t>Eiq</a:t>
            </a:r>
            <a:r>
              <a:rPr lang="en-US" sz="1800" b="1" i="1" dirty="0" smtClean="0"/>
              <a:t> - </a:t>
            </a:r>
            <a:r>
              <a:rPr lang="ru-RU" sz="1800" i="1" dirty="0" smtClean="0"/>
              <a:t>Опросник организационно-эмоционального интеллекта</a:t>
            </a:r>
          </a:p>
          <a:p>
            <a:pPr algn="ctr">
              <a:buNone/>
            </a:pPr>
            <a:r>
              <a:rPr lang="en-US" sz="1800" b="1" i="1" dirty="0" smtClean="0"/>
              <a:t>PASAT-2000 – </a:t>
            </a:r>
            <a:r>
              <a:rPr lang="ru-RU" sz="1800" i="1" dirty="0" smtClean="0"/>
              <a:t>инструмент отбора и оценки кандидатов в отделах продаж</a:t>
            </a:r>
            <a:endParaRPr lang="ru-RU" sz="1800" b="1" i="1" dirty="0" smtClean="0"/>
          </a:p>
        </p:txBody>
      </p:sp>
      <p:pic>
        <p:nvPicPr>
          <p:cNvPr id="1026" name="Picture 2" descr="C:\Users\Олег\Desktop\OSU_listovki\Картинки\BFQ2\bfq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71612"/>
            <a:ext cx="1785950" cy="856169"/>
          </a:xfrm>
          <a:prstGeom prst="rect">
            <a:avLst/>
          </a:prstGeom>
          <a:noFill/>
          <a:effectLst/>
        </p:spPr>
      </p:pic>
      <p:pic>
        <p:nvPicPr>
          <p:cNvPr id="1027" name="Picture 3" descr="C:\Users\Олег\Desktop\OSU_listovki\Картинки\ТОМ\t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000372"/>
            <a:ext cx="2168441" cy="22145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071678"/>
            <a:ext cx="1537572" cy="222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406</Words>
  <Application>Microsoft Office PowerPoint</Application>
  <PresentationFormat>Экран (4:3)</PresentationFormat>
  <Paragraphs>103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ОС Украина Первое Украинское издательство психологических тестов</vt:lpstr>
      <vt:lpstr>Данные о компании «ОС Украина»</vt:lpstr>
      <vt:lpstr>Направление деятельности</vt:lpstr>
      <vt:lpstr>Направление деятельности</vt:lpstr>
      <vt:lpstr>Потенциальное направление деятельности</vt:lpstr>
      <vt:lpstr>Портфолио сегодня</vt:lpstr>
      <vt:lpstr>Портфолио сегодня</vt:lpstr>
      <vt:lpstr>Портфолио сегодня</vt:lpstr>
      <vt:lpstr>Портфолио скоро (опросники)</vt:lpstr>
      <vt:lpstr>Портфолио 2010-2011-2012(утвержденные)</vt:lpstr>
      <vt:lpstr>Техники проведения тестирования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19</cp:revision>
  <dcterms:created xsi:type="dcterms:W3CDTF">2009-10-05T22:12:24Z</dcterms:created>
  <dcterms:modified xsi:type="dcterms:W3CDTF">2009-12-04T22:29:10Z</dcterms:modified>
</cp:coreProperties>
</file>